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8" r:id="rId1"/>
  </p:sldMasterIdLst>
  <p:notesMasterIdLst>
    <p:notesMasterId r:id="rId17"/>
  </p:notesMasterIdLst>
  <p:sldIdLst>
    <p:sldId id="256" r:id="rId2"/>
    <p:sldId id="257" r:id="rId3"/>
    <p:sldId id="266" r:id="rId4"/>
    <p:sldId id="267" r:id="rId5"/>
    <p:sldId id="268" r:id="rId6"/>
    <p:sldId id="269" r:id="rId7"/>
    <p:sldId id="274" r:id="rId8"/>
    <p:sldId id="275" r:id="rId9"/>
    <p:sldId id="277" r:id="rId10"/>
    <p:sldId id="278" r:id="rId11"/>
    <p:sldId id="27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E4BC0-A52E-4CB3-A5D0-EA5FD9B2F8B3}" type="datetimeFigureOut">
              <a:rPr lang="pt-BR" smtClean="0"/>
              <a:t>28/10/2016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752D9-758B-4D00-B0AC-C7666435AB8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3032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1691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1981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2994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4979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03520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4684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8758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770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95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935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8361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237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3041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7739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657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007A14F-38ED-4A74-BD21-2E6F2FB50A65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7352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329B-6D38-49AB-8DCC-55CB156BC8B7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04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40F6-32C8-46C7-B4CB-60036E6594F5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6030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FD13-FAC6-4EB7-AA22-95A7F8979479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4987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E50B-10E0-4137-A0E5-54A67746F9A9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5036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BAF2-5E38-4868-A7E3-84842753DB1A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786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931F-247D-4625-AABC-D0C209874648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0762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CAAD-9C0C-46BD-9613-EAD26ABFA501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3373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91C76-7B33-47AB-B35E-93A12753715A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71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BCCCB-A87C-4514-AA59-BEDAA2963645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619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F941-D4CD-4662-B2F7-74E5520626C4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472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6645-B7B0-4AFE-824B-033CE3CEB869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283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46E1-E7E7-4599-8ABA-DC6DCAB9EBDA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119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7EF9C-487E-4897-8930-B6B22A7EFECB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4207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4C6C-7848-4968-9FA3-3DD826C0C760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289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3C86-56A6-4F53-BA44-9A54A9C55899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5377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90C4-B873-486C-9586-69C0C2B22B9F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821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81D7A22-C611-457D-9125-00F7DD4F360B}" type="datetime1">
              <a:rPr lang="pt-BR" smtClean="0"/>
              <a:t>28/10/2016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B4F429-D683-4379-99CD-AF8A7D6DCD1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337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  <p:sldLayoutId id="2147484130" r:id="rId12"/>
    <p:sldLayoutId id="2147484131" r:id="rId13"/>
    <p:sldLayoutId id="2147484132" r:id="rId14"/>
    <p:sldLayoutId id="2147484133" r:id="rId15"/>
    <p:sldLayoutId id="2147484134" r:id="rId16"/>
    <p:sldLayoutId id="214748413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hdphoto" Target="../media/hdphoto3.wdp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microsoft.com/office/2007/relationships/hdphoto" Target="../media/hdphoto1.wdp"/><Relationship Id="rId9" Type="http://schemas.microsoft.com/office/2007/relationships/hdphoto" Target="../media/hdphoto2.wdp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96000" y="0"/>
            <a:ext cx="10800000" cy="5400000"/>
          </a:xfrm>
        </p:spPr>
        <p:txBody>
          <a:bodyPr>
            <a:normAutofit/>
          </a:bodyPr>
          <a:lstStyle/>
          <a:p>
            <a:r>
              <a:rPr lang="pt-BR" sz="5000" kern="0" dirty="0"/>
              <a:t>As mídias </a:t>
            </a:r>
            <a:r>
              <a:rPr lang="pt-BR" sz="5000" kern="0" dirty="0" smtClean="0"/>
              <a:t>digitais no</a:t>
            </a:r>
            <a:br>
              <a:rPr lang="pt-BR" sz="5000" kern="0" dirty="0" smtClean="0"/>
            </a:br>
            <a:r>
              <a:rPr lang="pt-BR" sz="5000" b="1" kern="0" dirty="0" smtClean="0"/>
              <a:t>jornalismo político</a:t>
            </a:r>
            <a:r>
              <a:rPr lang="pt-BR" sz="5000" kern="0" dirty="0"/>
              <a:t/>
            </a:r>
            <a:br>
              <a:rPr lang="pt-BR" sz="5000" kern="0" dirty="0"/>
            </a:br>
            <a:r>
              <a:rPr lang="pt-BR" sz="5600" kern="0" dirty="0" smtClean="0"/>
              <a:t/>
            </a:r>
            <a:br>
              <a:rPr lang="pt-BR" sz="5600" kern="0" dirty="0" smtClean="0"/>
            </a:br>
            <a:r>
              <a:rPr lang="pt-BR" sz="2400" kern="0" dirty="0" smtClean="0">
                <a:latin typeface="+mn-lt"/>
              </a:rPr>
              <a:t>Bruno </a:t>
            </a:r>
            <a:r>
              <a:rPr lang="pt-BR" sz="2400" kern="0" dirty="0">
                <a:latin typeface="+mn-lt"/>
              </a:rPr>
              <a:t>Gomes Rodrigues</a:t>
            </a:r>
            <a:br>
              <a:rPr lang="pt-BR" sz="2400" kern="0" dirty="0">
                <a:latin typeface="+mn-lt"/>
              </a:rPr>
            </a:br>
            <a:r>
              <a:rPr lang="pt-BR" sz="2400" kern="0" dirty="0">
                <a:latin typeface="+mn-lt"/>
              </a:rPr>
              <a:t>Carla Cristina </a:t>
            </a:r>
            <a:r>
              <a:rPr lang="pt-BR" sz="2400" kern="0" dirty="0" smtClean="0">
                <a:latin typeface="+mn-lt"/>
              </a:rPr>
              <a:t>Leal</a:t>
            </a:r>
            <a:endParaRPr lang="pt-BR" sz="2400" b="1" kern="0" dirty="0">
              <a:latin typeface="+mn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6" y="0"/>
            <a:ext cx="5741576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1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político nas redes sociais</a:t>
            </a:r>
          </a:p>
          <a:p>
            <a:pPr marL="0" indent="0">
              <a:buNone/>
            </a:pPr>
            <a:r>
              <a:rPr lang="pt-BR" sz="2800" dirty="0"/>
              <a:t>A imagem de um político e do seu trabalho deve ser construída ao longo de sua vida pública e até mesmo antes que ela </a:t>
            </a:r>
            <a:r>
              <a:rPr lang="pt-BR" sz="2800" dirty="0" smtClean="0"/>
              <a:t>comece.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candidato ou o político que já tem seu mandato, deve se preocupar em mostrar ao cidadão, todas as suas ações enquanto pessoa </a:t>
            </a:r>
            <a:r>
              <a:rPr lang="pt-BR" sz="2800" dirty="0" smtClean="0"/>
              <a:t>pública.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jornalista é muitas vezes a ponte, que apresenta o político à comunidade, como ele realmente </a:t>
            </a:r>
            <a:r>
              <a:rPr lang="pt-BR" sz="2800" dirty="0" smtClean="0"/>
              <a:t>é.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10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42152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Campanhas políticas “profissionais” nas redes sociais</a:t>
            </a:r>
          </a:p>
          <a:p>
            <a:pPr marL="0" indent="0">
              <a:buNone/>
            </a:pPr>
            <a:r>
              <a:rPr lang="pt-BR" sz="2800" dirty="0" smtClean="0"/>
              <a:t>Serrano </a:t>
            </a:r>
            <a:r>
              <a:rPr lang="pt-BR" sz="2800" dirty="0"/>
              <a:t>(</a:t>
            </a:r>
            <a:r>
              <a:rPr lang="pt-BR" sz="2800" dirty="0" smtClean="0"/>
              <a:t>2010) expõe </a:t>
            </a:r>
            <a:r>
              <a:rPr lang="pt-BR" sz="2800" dirty="0"/>
              <a:t>a importância e a necessidade de campanhas eleitorais serem cada vez mais “profissionais”. Segundo ele, os “peritos em novas tecnologias da comunicação, relações públicas, marketing, publicidade e sondagens” vão se encarregar de desenvolverem “uma campanha ‘</a:t>
            </a:r>
            <a:r>
              <a:rPr lang="pt-BR" sz="2800" dirty="0" smtClean="0"/>
              <a:t>proﬁssional’, </a:t>
            </a:r>
            <a:r>
              <a:rPr lang="pt-BR" sz="2800" dirty="0"/>
              <a:t>[que] inclui o </a:t>
            </a:r>
            <a:r>
              <a:rPr lang="pt-BR" sz="2800" dirty="0" smtClean="0"/>
              <a:t>planejamento </a:t>
            </a:r>
            <a:r>
              <a:rPr lang="pt-BR" sz="2800" dirty="0"/>
              <a:t>e controle central de todas as atividades</a:t>
            </a:r>
            <a:r>
              <a:rPr lang="pt-BR" sz="2800" dirty="0" smtClean="0"/>
              <a:t>”.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11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88335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CONCLUSÃO</a:t>
            </a:r>
          </a:p>
          <a:p>
            <a:pPr marL="0" indent="0">
              <a:buNone/>
            </a:pPr>
            <a:endParaRPr lang="pt-BR" sz="800" dirty="0" smtClean="0"/>
          </a:p>
          <a:p>
            <a:pPr marL="0" indent="0">
              <a:buNone/>
            </a:pPr>
            <a:r>
              <a:rPr lang="pt-BR" sz="2800" dirty="0" smtClean="0"/>
              <a:t>A </a:t>
            </a:r>
            <a:r>
              <a:rPr lang="pt-BR" sz="2800" dirty="0"/>
              <a:t>tecnologia e as campanhas eleitorais têm mudado nos últimos anos, e atualmente, não só os sites de notícias, mas também blogs, são ferramentas digitais utilizadas no dia a dia do profissional de comunicação que trabalha com política e dos candidatos e ocupantes dos cargos públicos no Brasil. É necessário que o jornalista saiba que, por meio das mídias digitais existentes hoje, ele desenvolve seu papel perante a sociedade, de maneira mais fluida, com maior exatidão e confiabilidade, já que essa tecnologia é portátil, e pode ser levada com o profissional, onde quer que ele esteja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200" smtClean="0"/>
              <a:t>12</a:t>
            </a:fld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1883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325" y="0"/>
            <a:ext cx="10800000" cy="1063281"/>
          </a:xfrm>
        </p:spPr>
        <p:txBody>
          <a:bodyPr>
            <a:normAutofit/>
          </a:bodyPr>
          <a:lstStyle/>
          <a:p>
            <a:r>
              <a:rPr lang="pt-BR" sz="4000" dirty="0" smtClean="0">
                <a:latin typeface="+mn-lt"/>
              </a:rPr>
              <a:t>referências</a:t>
            </a:r>
            <a:endParaRPr lang="pt-BR" sz="4000" b="1" dirty="0">
              <a:latin typeface="+mn-lt"/>
            </a:endParaRP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915924"/>
              </p:ext>
            </p:extLst>
          </p:nvPr>
        </p:nvGraphicFramePr>
        <p:xfrm>
          <a:off x="483325" y="959328"/>
          <a:ext cx="5277394" cy="565908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277394">
                  <a:extLst>
                    <a:ext uri="{9D8B030D-6E8A-4147-A177-3AD203B41FA5}">
                      <a16:colId xmlns:a16="http://schemas.microsoft.com/office/drawing/2014/main" val="4261397917"/>
                    </a:ext>
                  </a:extLst>
                </a:gridCol>
              </a:tblGrid>
              <a:tr h="865391">
                <a:tc>
                  <a:txBody>
                    <a:bodyPr/>
                    <a:lstStyle/>
                    <a:p>
                      <a:r>
                        <a:rPr lang="pt-BR" sz="1600" b="0" spc="0" baseline="0" dirty="0" smtClean="0"/>
                        <a:t>BRIGGS, Mark. </a:t>
                      </a:r>
                      <a:r>
                        <a:rPr lang="pt-BR" sz="1600" b="1" spc="0" baseline="0" dirty="0" smtClean="0"/>
                        <a:t>Jornalismo 2.0 </a:t>
                      </a:r>
                      <a:r>
                        <a:rPr lang="pt-BR" sz="1600" b="0" spc="0" baseline="0" dirty="0" smtClean="0"/>
                        <a:t>- Como Sobreviver e Prosperar. 2007. Disponível em: &lt;http://knightcenter.utexas.edu/</a:t>
                      </a:r>
                    </a:p>
                    <a:p>
                      <a:r>
                        <a:rPr lang="pt-BR" sz="1600" b="0" spc="0" baseline="0" dirty="0" smtClean="0"/>
                        <a:t>Jornalismo_20.pdf&gt;. Acesso em: 1º de setembro de 2016.</a:t>
                      </a:r>
                      <a:endParaRPr lang="pt-BR" sz="1600" b="0" spc="0" baseline="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2033906921"/>
                  </a:ext>
                </a:extLst>
              </a:tr>
              <a:tr h="1121613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CORREIA, João Carlos; FERREIRA, Gil Baptista;  SANTO, Paula do Espírito (orgs.). Conceitos de comunicação política. IN: SANTO, Paula do Espírito; FIGUEIRAS, Rita. </a:t>
                      </a:r>
                      <a:r>
                        <a:rPr lang="pt-BR" sz="1600" b="1" dirty="0" smtClean="0"/>
                        <a:t>Comunicação eleitoral</a:t>
                      </a:r>
                      <a:r>
                        <a:rPr lang="pt-BR" sz="1600" dirty="0" smtClean="0"/>
                        <a:t>. Covilhã: LabCom Books, 2010.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1987000362"/>
                  </a:ext>
                </a:extLst>
              </a:tr>
              <a:tr h="1121613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______, João Carlos; FERREIRA, Gil Baptista;  SANTO, Paula do Espírito (orgs.). Conceitos de comunicação política. IN: SERRANO, Estrela. </a:t>
                      </a:r>
                      <a:r>
                        <a:rPr lang="pt-BR" sz="1600" b="1" dirty="0" smtClean="0"/>
                        <a:t>Spin doctoring e proﬁssionalização da comunicação política</a:t>
                      </a:r>
                      <a:r>
                        <a:rPr lang="pt-BR" sz="1600" dirty="0" smtClean="0"/>
                        <a:t>. Covilhã: LabCom Books, 2010.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598116515"/>
                  </a:ext>
                </a:extLst>
              </a:tr>
              <a:tr h="926867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FERREIRA, Aurélio Buarque de Holanda. </a:t>
                      </a:r>
                      <a:r>
                        <a:rPr lang="pt-BR" sz="1600" b="1" dirty="0" smtClean="0"/>
                        <a:t>Miniaurélio Século XXI Escolar</a:t>
                      </a:r>
                      <a:r>
                        <a:rPr lang="pt-BR" sz="1600" dirty="0" smtClean="0"/>
                        <a:t>: O minidicionário da língua portuguesa. 4. ed. rev. ampliada. Rio de Janeiro: Nova Fronteira, 2001.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1735649655"/>
                  </a:ext>
                </a:extLst>
              </a:tr>
              <a:tr h="96463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FRANCO, Guillermo. </a:t>
                      </a:r>
                      <a:r>
                        <a:rPr lang="pt-BR" sz="1600" b="1" dirty="0" smtClean="0"/>
                        <a:t>Como escrever para a Web</a:t>
                      </a:r>
                      <a:r>
                        <a:rPr lang="pt-BR" sz="1600" dirty="0" smtClean="0"/>
                        <a:t>. 2008. Disponível em: &lt;http://knightcenter.utexas.edu/</a:t>
                      </a:r>
                    </a:p>
                    <a:p>
                      <a:r>
                        <a:rPr lang="pt-BR" sz="1600" dirty="0" smtClean="0"/>
                        <a:t>como_web_pt-br.pdf&gt;. Acesso em: 1º de setembro de 2016.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2067089762"/>
                  </a:ext>
                </a:extLst>
              </a:tr>
              <a:tr h="65897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MARCONI, Maria de Andrade; LAKATOS, Eva Maria. </a:t>
                      </a:r>
                      <a:r>
                        <a:rPr lang="pt-BR" sz="1600" b="1" dirty="0" smtClean="0"/>
                        <a:t>Metodologia científica</a:t>
                      </a:r>
                      <a:r>
                        <a:rPr lang="pt-BR" sz="1600" dirty="0" smtClean="0"/>
                        <a:t>. 3 ed. São Paulo: Atlas, 2000.</a:t>
                      </a:r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30760238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85556"/>
              </p:ext>
            </p:extLst>
          </p:nvPr>
        </p:nvGraphicFramePr>
        <p:xfrm>
          <a:off x="5760719" y="960696"/>
          <a:ext cx="5682343" cy="56577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682343">
                  <a:extLst>
                    <a:ext uri="{9D8B030D-6E8A-4147-A177-3AD203B41FA5}">
                      <a16:colId xmlns:a16="http://schemas.microsoft.com/office/drawing/2014/main" val="86681352"/>
                    </a:ext>
                  </a:extLst>
                </a:gridCol>
              </a:tblGrid>
              <a:tr h="1086829">
                <a:tc>
                  <a:txBody>
                    <a:bodyPr/>
                    <a:lstStyle/>
                    <a:p>
                      <a:r>
                        <a:rPr lang="pt-BR" sz="1600" b="0" dirty="0" smtClean="0"/>
                        <a:t>______, Maria de Andrade; LAKATOS, Eva Maria. </a:t>
                      </a:r>
                      <a:r>
                        <a:rPr lang="pt-BR" sz="1600" b="1" dirty="0" smtClean="0"/>
                        <a:t>Técnicas de pesquisa</a:t>
                      </a:r>
                      <a:r>
                        <a:rPr lang="pt-BR" sz="1600" b="0" dirty="0" smtClean="0"/>
                        <a:t>: planejamento e execução de pesquisas, amostragens e técnicas de pesquisas, elaboração, análise e interpretação de dados. 5 ed. São Paulo: Atlas, 2002.</a:t>
                      </a:r>
                      <a:endParaRPr lang="pt-B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6721624"/>
                  </a:ext>
                </a:extLst>
              </a:tr>
              <a:tr h="13352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SILVEIRA, Sérgio Amadeu da; BRAGA, Sérgio; PENTEADO, Cláudio (orgs.). Cultura, Política e Ativismo nas Redes Digitais. IN: PEREIRA, Marcus Abílio Gomes Pereira; BRAGA, Ana Raquel de Campos. </a:t>
                      </a:r>
                      <a:r>
                        <a:rPr lang="pt-BR" sz="1600" b="1" dirty="0" smtClean="0"/>
                        <a:t>O perfil dos blogueiros de política no Brasil</a:t>
                      </a:r>
                      <a:r>
                        <a:rPr lang="pt-BR" sz="1600" dirty="0" smtClean="0"/>
                        <a:t>: uma nova elite? 2012. São Paulo: Editora Fundação Perseu Abramo. 2014.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8079889"/>
                  </a:ext>
                </a:extLst>
              </a:tr>
              <a:tr h="10868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______, Sérgio Amadeu da; BRAGA, Sérgio; PENTEADO, Cláudio (orgs.). Cultura, Política e Ativismo nas Redes Digitais. IN: SILVEIRA, Sérgio Amadeu da. </a:t>
                      </a:r>
                      <a:r>
                        <a:rPr lang="pt-BR" sz="1600" b="1" dirty="0" smtClean="0"/>
                        <a:t>Para analisar o poder tecnológico como poder político</a:t>
                      </a:r>
                      <a:r>
                        <a:rPr lang="pt-BR" sz="1600" dirty="0" smtClean="0"/>
                        <a:t>. 2011. São Paulo: Editora Fundação Perseu Abramo. 2014.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620827"/>
                  </a:ext>
                </a:extLst>
              </a:tr>
              <a:tr h="1061987">
                <a:tc>
                  <a:txBody>
                    <a:bodyPr/>
                    <a:lstStyle/>
                    <a:p>
                      <a:r>
                        <a:rPr lang="pt-BR" sz="1560" spc="0" baseline="0" dirty="0" smtClean="0"/>
                        <a:t>STEFFEN, César. </a:t>
                      </a:r>
                      <a:r>
                        <a:rPr lang="pt-BR" sz="1560" b="1" spc="0" baseline="0" dirty="0" smtClean="0"/>
                        <a:t>Midiocracia</a:t>
                      </a:r>
                      <a:r>
                        <a:rPr lang="pt-BR" sz="1560" spc="0" baseline="0" dirty="0" smtClean="0"/>
                        <a:t> - as relações entre mídia e política redesenham as democracias contemporâneas. 2012. Disponível em: &lt;http://leandromarshall.files.wordpress.com/2012/05/</a:t>
                      </a:r>
                    </a:p>
                    <a:p>
                      <a:r>
                        <a:rPr lang="pt-BR" sz="1560" spc="0" baseline="0" dirty="0" smtClean="0"/>
                        <a:t>steffen-cesar-midiocracia.pdf&gt;. Acesso em: 1º de setembro de 2016.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8935777"/>
                  </a:ext>
                </a:extLst>
              </a:tr>
              <a:tr h="1086829">
                <a:tc>
                  <a:txBody>
                    <a:bodyPr/>
                    <a:lstStyle/>
                    <a:p>
                      <a:r>
                        <a:rPr lang="pt-BR" sz="1600" spc="-50" baseline="0" dirty="0" smtClean="0"/>
                        <a:t>TRIBUNAL SUPERIOR ELEITORAL - </a:t>
                      </a:r>
                      <a:r>
                        <a:rPr lang="pt-BR" sz="1600" b="1" spc="-50" baseline="0" dirty="0" smtClean="0"/>
                        <a:t>Estatísticas Eleitorais 2016 </a:t>
                      </a:r>
                      <a:r>
                        <a:rPr lang="pt-BR" sz="1600" spc="-50" baseline="0" dirty="0" smtClean="0"/>
                        <a:t>– Candidaturas. 2016. Disponível em: &lt;http://www.tse.jus.br/eleicoes/</a:t>
                      </a:r>
                    </a:p>
                    <a:p>
                      <a:r>
                        <a:rPr lang="pt-BR" sz="1600" spc="-50" baseline="0" dirty="0" smtClean="0"/>
                        <a:t>estatisticas/estatisticas-eleitorais-2016/candidaturas&gt;. Acesso em: 1º de setembro de 2016.</a:t>
                      </a:r>
                      <a:endParaRPr lang="pt-BR" sz="1600" spc="-5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60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47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AGRADECIMENTOS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Deus;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Professora orientadora, Carla Cristina Rodrigues Leal;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Universidade Estadual de Goiás (UEG) – Câmpus Santa Helena de Goiás.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14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14695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m 6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12" y="1602918"/>
            <a:ext cx="803169" cy="810309"/>
          </a:xfrm>
          <a:prstGeom prst="rect">
            <a:avLst/>
          </a:prstGeom>
        </p:spPr>
      </p:pic>
      <p:pic>
        <p:nvPicPr>
          <p:cNvPr id="65" name="Imagem 6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753" y="3413249"/>
            <a:ext cx="786751" cy="793745"/>
          </a:xfrm>
          <a:prstGeom prst="rect">
            <a:avLst/>
          </a:prstGeom>
        </p:spPr>
      </p:pic>
      <p:pic>
        <p:nvPicPr>
          <p:cNvPr id="67" name="Imagem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657" y="4902659"/>
            <a:ext cx="584889" cy="590089"/>
          </a:xfrm>
          <a:prstGeom prst="rect">
            <a:avLst/>
          </a:prstGeom>
        </p:spPr>
      </p:pic>
      <p:pic>
        <p:nvPicPr>
          <p:cNvPr id="64" name="Imagem 6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549" y="3944696"/>
            <a:ext cx="803169" cy="810309"/>
          </a:xfrm>
          <a:prstGeom prst="rect">
            <a:avLst/>
          </a:prstGeom>
        </p:spPr>
      </p:pic>
      <p:pic>
        <p:nvPicPr>
          <p:cNvPr id="63" name="Imagem 6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350" y="1914715"/>
            <a:ext cx="795828" cy="802902"/>
          </a:xfrm>
          <a:prstGeom prst="rect">
            <a:avLst/>
          </a:prstGeom>
        </p:spPr>
      </p:pic>
      <p:pic>
        <p:nvPicPr>
          <p:cNvPr id="60" name="Imagem 59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543" y="3270794"/>
            <a:ext cx="541969" cy="546787"/>
          </a:xfrm>
          <a:prstGeom prst="rect">
            <a:avLst/>
          </a:prstGeom>
        </p:spPr>
      </p:pic>
      <p:pic>
        <p:nvPicPr>
          <p:cNvPr id="68" name="Imagem 67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423" y="2224993"/>
            <a:ext cx="658090" cy="663940"/>
          </a:xfrm>
          <a:prstGeom prst="rect">
            <a:avLst/>
          </a:prstGeom>
        </p:spPr>
      </p:pic>
      <p:pic>
        <p:nvPicPr>
          <p:cNvPr id="69" name="Imagem 68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19" y="3786776"/>
            <a:ext cx="658090" cy="663940"/>
          </a:xfrm>
          <a:prstGeom prst="rect">
            <a:avLst/>
          </a:prstGeom>
        </p:spPr>
      </p:pic>
      <p:pic>
        <p:nvPicPr>
          <p:cNvPr id="70" name="Imagem 69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20" y="938978"/>
            <a:ext cx="658090" cy="663940"/>
          </a:xfrm>
          <a:prstGeom prst="rect">
            <a:avLst/>
          </a:prstGeom>
        </p:spPr>
      </p:pic>
      <p:pic>
        <p:nvPicPr>
          <p:cNvPr id="71" name="Imagem 70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48" y="3229381"/>
            <a:ext cx="658090" cy="663940"/>
          </a:xfrm>
          <a:prstGeom prst="rect">
            <a:avLst/>
          </a:prstGeom>
        </p:spPr>
      </p:pic>
      <p:pic>
        <p:nvPicPr>
          <p:cNvPr id="72" name="Imagem 71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8841" y="795241"/>
            <a:ext cx="943030" cy="951413"/>
          </a:xfrm>
          <a:prstGeom prst="rect">
            <a:avLst/>
          </a:prstGeom>
        </p:spPr>
      </p:pic>
      <p:pic>
        <p:nvPicPr>
          <p:cNvPr id="73" name="Imagem 7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714" y="1819838"/>
            <a:ext cx="803169" cy="810309"/>
          </a:xfrm>
          <a:prstGeom prst="rect">
            <a:avLst/>
          </a:prstGeom>
        </p:spPr>
      </p:pic>
      <p:pic>
        <p:nvPicPr>
          <p:cNvPr id="74" name="Imagem 73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162" y="2502980"/>
            <a:ext cx="658090" cy="663940"/>
          </a:xfrm>
          <a:prstGeom prst="rect">
            <a:avLst/>
          </a:prstGeom>
        </p:spPr>
      </p:pic>
      <p:pic>
        <p:nvPicPr>
          <p:cNvPr id="75" name="Imagem 7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950" y="131301"/>
            <a:ext cx="658090" cy="663940"/>
          </a:xfrm>
          <a:prstGeom prst="rect">
            <a:avLst/>
          </a:prstGeom>
        </p:spPr>
      </p:pic>
      <p:pic>
        <p:nvPicPr>
          <p:cNvPr id="76" name="Imagem 75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446" y="1602918"/>
            <a:ext cx="658090" cy="663940"/>
          </a:xfrm>
          <a:prstGeom prst="rect">
            <a:avLst/>
          </a:prstGeom>
        </p:spPr>
      </p:pic>
      <p:pic>
        <p:nvPicPr>
          <p:cNvPr id="77" name="Imagem 76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" y="248090"/>
            <a:ext cx="943030" cy="951413"/>
          </a:xfrm>
          <a:prstGeom prst="rect">
            <a:avLst/>
          </a:prstGeom>
        </p:spPr>
      </p:pic>
      <p:pic>
        <p:nvPicPr>
          <p:cNvPr id="78" name="Imagem 77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861" y="1914715"/>
            <a:ext cx="943030" cy="951413"/>
          </a:xfrm>
          <a:prstGeom prst="rect">
            <a:avLst/>
          </a:prstGeom>
        </p:spPr>
      </p:pic>
      <p:pic>
        <p:nvPicPr>
          <p:cNvPr id="79" name="Imagem 78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170" y="4744120"/>
            <a:ext cx="332176" cy="335129"/>
          </a:xfrm>
          <a:prstGeom prst="rect">
            <a:avLst/>
          </a:prstGeom>
        </p:spPr>
      </p:pic>
      <p:pic>
        <p:nvPicPr>
          <p:cNvPr id="80" name="Imagem 79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20" y="4191654"/>
            <a:ext cx="332176" cy="335129"/>
          </a:xfrm>
          <a:prstGeom prst="rect">
            <a:avLst/>
          </a:prstGeom>
        </p:spPr>
      </p:pic>
      <p:pic>
        <p:nvPicPr>
          <p:cNvPr id="81" name="Imagem 80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885" y="5181609"/>
            <a:ext cx="332176" cy="335129"/>
          </a:xfrm>
          <a:prstGeom prst="rect">
            <a:avLst/>
          </a:prstGeom>
        </p:spPr>
      </p:pic>
      <p:pic>
        <p:nvPicPr>
          <p:cNvPr id="82" name="Imagem 8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54" y="1812885"/>
            <a:ext cx="332176" cy="335129"/>
          </a:xfrm>
          <a:prstGeom prst="rect">
            <a:avLst/>
          </a:prstGeom>
        </p:spPr>
      </p:pic>
      <p:pic>
        <p:nvPicPr>
          <p:cNvPr id="83" name="Imagem 82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31" y="1379492"/>
            <a:ext cx="332176" cy="335129"/>
          </a:xfrm>
          <a:prstGeom prst="rect">
            <a:avLst/>
          </a:prstGeom>
        </p:spPr>
      </p:pic>
      <p:pic>
        <p:nvPicPr>
          <p:cNvPr id="84" name="Imagem 83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46" y="597135"/>
            <a:ext cx="332176" cy="335129"/>
          </a:xfrm>
          <a:prstGeom prst="rect">
            <a:avLst/>
          </a:prstGeom>
        </p:spPr>
      </p:pic>
      <p:pic>
        <p:nvPicPr>
          <p:cNvPr id="85" name="Imagem 84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690" y="4523901"/>
            <a:ext cx="332176" cy="335129"/>
          </a:xfrm>
          <a:prstGeom prst="rect">
            <a:avLst/>
          </a:prstGeom>
        </p:spPr>
      </p:pic>
      <p:pic>
        <p:nvPicPr>
          <p:cNvPr id="86" name="Imagem 8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423" y="2554331"/>
            <a:ext cx="803169" cy="810309"/>
          </a:xfrm>
          <a:prstGeom prst="rect">
            <a:avLst/>
          </a:prstGeom>
        </p:spPr>
      </p:pic>
      <p:pic>
        <p:nvPicPr>
          <p:cNvPr id="87" name="Imagem 86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118" y="4180794"/>
            <a:ext cx="943030" cy="951413"/>
          </a:xfrm>
          <a:prstGeom prst="rect">
            <a:avLst/>
          </a:prstGeom>
        </p:spPr>
      </p:pic>
      <p:pic>
        <p:nvPicPr>
          <p:cNvPr id="88" name="Imagem 8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570" y="5695534"/>
            <a:ext cx="584889" cy="590089"/>
          </a:xfrm>
          <a:prstGeom prst="rect">
            <a:avLst/>
          </a:prstGeom>
        </p:spPr>
      </p:pic>
      <p:pic>
        <p:nvPicPr>
          <p:cNvPr id="89" name="Imagem 8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723" y="4755005"/>
            <a:ext cx="803169" cy="810309"/>
          </a:xfrm>
          <a:prstGeom prst="rect">
            <a:avLst/>
          </a:prstGeom>
        </p:spPr>
      </p:pic>
      <p:pic>
        <p:nvPicPr>
          <p:cNvPr id="90" name="Imagem 89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618" y="4118746"/>
            <a:ext cx="943030" cy="951413"/>
          </a:xfrm>
          <a:prstGeom prst="rect">
            <a:avLst/>
          </a:prstGeom>
        </p:spPr>
      </p:pic>
      <p:pic>
        <p:nvPicPr>
          <p:cNvPr id="91" name="Imagem 90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404" y="4048194"/>
            <a:ext cx="943030" cy="951413"/>
          </a:xfrm>
          <a:prstGeom prst="rect">
            <a:avLst/>
          </a:prstGeom>
        </p:spPr>
      </p:pic>
      <p:pic>
        <p:nvPicPr>
          <p:cNvPr id="93" name="Imagem 92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234" y="3176406"/>
            <a:ext cx="658090" cy="663940"/>
          </a:xfrm>
          <a:prstGeom prst="rect">
            <a:avLst/>
          </a:prstGeom>
        </p:spPr>
      </p:pic>
      <p:pic>
        <p:nvPicPr>
          <p:cNvPr id="94" name="Imagem 93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30" y="4738189"/>
            <a:ext cx="658090" cy="663940"/>
          </a:xfrm>
          <a:prstGeom prst="rect">
            <a:avLst/>
          </a:prstGeom>
        </p:spPr>
      </p:pic>
      <p:pic>
        <p:nvPicPr>
          <p:cNvPr id="95" name="Imagem 9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971" y="1676102"/>
            <a:ext cx="658090" cy="663940"/>
          </a:xfrm>
          <a:prstGeom prst="rect">
            <a:avLst/>
          </a:prstGeom>
        </p:spPr>
      </p:pic>
      <p:pic>
        <p:nvPicPr>
          <p:cNvPr id="96" name="Imagem 95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359" y="4180794"/>
            <a:ext cx="658090" cy="663940"/>
          </a:xfrm>
          <a:prstGeom prst="rect">
            <a:avLst/>
          </a:prstGeom>
        </p:spPr>
      </p:pic>
      <p:pic>
        <p:nvPicPr>
          <p:cNvPr id="98" name="Imagem 9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525" y="2771251"/>
            <a:ext cx="803169" cy="810309"/>
          </a:xfrm>
          <a:prstGeom prst="rect">
            <a:avLst/>
          </a:prstGeom>
        </p:spPr>
      </p:pic>
      <p:pic>
        <p:nvPicPr>
          <p:cNvPr id="99" name="Imagem 98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211" y="535563"/>
            <a:ext cx="658090" cy="663940"/>
          </a:xfrm>
          <a:prstGeom prst="rect">
            <a:avLst/>
          </a:prstGeom>
        </p:spPr>
      </p:pic>
      <p:pic>
        <p:nvPicPr>
          <p:cNvPr id="100" name="Imagem 99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761" y="1082714"/>
            <a:ext cx="658090" cy="663940"/>
          </a:xfrm>
          <a:prstGeom prst="rect">
            <a:avLst/>
          </a:prstGeom>
        </p:spPr>
      </p:pic>
      <p:pic>
        <p:nvPicPr>
          <p:cNvPr id="101" name="Imagem 100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586" y="2274124"/>
            <a:ext cx="658090" cy="663940"/>
          </a:xfrm>
          <a:prstGeom prst="rect">
            <a:avLst/>
          </a:prstGeom>
        </p:spPr>
      </p:pic>
      <p:pic>
        <p:nvPicPr>
          <p:cNvPr id="102" name="Imagem 101"/>
          <p:cNvPicPr>
            <a:picLocks noChangeAspect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440" y="4448763"/>
            <a:ext cx="720496" cy="726901"/>
          </a:xfrm>
          <a:prstGeom prst="rect">
            <a:avLst/>
          </a:prstGeom>
        </p:spPr>
      </p:pic>
      <p:pic>
        <p:nvPicPr>
          <p:cNvPr id="104" name="Imagem 103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81" y="5695533"/>
            <a:ext cx="332176" cy="335129"/>
          </a:xfrm>
          <a:prstGeom prst="rect">
            <a:avLst/>
          </a:prstGeom>
        </p:spPr>
      </p:pic>
      <p:pic>
        <p:nvPicPr>
          <p:cNvPr id="105" name="Imagem 104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31" y="5143067"/>
            <a:ext cx="332176" cy="335129"/>
          </a:xfrm>
          <a:prstGeom prst="rect">
            <a:avLst/>
          </a:prstGeom>
        </p:spPr>
      </p:pic>
      <p:pic>
        <p:nvPicPr>
          <p:cNvPr id="106" name="Imagem 105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696" y="6133022"/>
            <a:ext cx="332176" cy="335129"/>
          </a:xfrm>
          <a:prstGeom prst="rect">
            <a:avLst/>
          </a:prstGeom>
        </p:spPr>
      </p:pic>
      <p:pic>
        <p:nvPicPr>
          <p:cNvPr id="107" name="Imagem 106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958" y="5475314"/>
            <a:ext cx="332176" cy="335129"/>
          </a:xfrm>
          <a:prstGeom prst="rect">
            <a:avLst/>
          </a:prstGeom>
        </p:spPr>
      </p:pic>
      <p:pic>
        <p:nvPicPr>
          <p:cNvPr id="108" name="Imagem 107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42" y="2330905"/>
            <a:ext cx="332176" cy="335129"/>
          </a:xfrm>
          <a:prstGeom prst="rect">
            <a:avLst/>
          </a:prstGeom>
        </p:spPr>
      </p:pic>
      <p:pic>
        <p:nvPicPr>
          <p:cNvPr id="109" name="Imagem 108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857" y="1548548"/>
            <a:ext cx="332176" cy="335129"/>
          </a:xfrm>
          <a:prstGeom prst="rect">
            <a:avLst/>
          </a:prstGeom>
        </p:spPr>
      </p:pic>
      <p:pic>
        <p:nvPicPr>
          <p:cNvPr id="110" name="Imagem 109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501" y="5475314"/>
            <a:ext cx="332176" cy="3351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6858000"/>
          </a:xfrm>
        </p:spPr>
        <p:txBody>
          <a:bodyPr>
            <a:noAutofit/>
          </a:bodyPr>
          <a:lstStyle/>
          <a:p>
            <a:pPr algn="ctr"/>
            <a:r>
              <a:rPr lang="pt-BR" sz="8000" b="1" spc="-150" dirty="0" smtClean="0">
                <a:latin typeface="+mn-lt"/>
              </a:rPr>
              <a:t>Obrigado!</a:t>
            </a:r>
            <a:endParaRPr lang="pt-BR" sz="8000" b="1" spc="-150" dirty="0">
              <a:latin typeface="+mn-lt"/>
            </a:endParaRPr>
          </a:p>
        </p:txBody>
      </p:sp>
      <p:pic>
        <p:nvPicPr>
          <p:cNvPr id="111" name="Imagem 110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352" y="3713065"/>
            <a:ext cx="332176" cy="335129"/>
          </a:xfrm>
          <a:prstGeom prst="rect">
            <a:avLst/>
          </a:prstGeom>
        </p:spPr>
      </p:pic>
      <p:pic>
        <p:nvPicPr>
          <p:cNvPr id="112" name="Imagem 11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1271" y="6118058"/>
            <a:ext cx="332176" cy="33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4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52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2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3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6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7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0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1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4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5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8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9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42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43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46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47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0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1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4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5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8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9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62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63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66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67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0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1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4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5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8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9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82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3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86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7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0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1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4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5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8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9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02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03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06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07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0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1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4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5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8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9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22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23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26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27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0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1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4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5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8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9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42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43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46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47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0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1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4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5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8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9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62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63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66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67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0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1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4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5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8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9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2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83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6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87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0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1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4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5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8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9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02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03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52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7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4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5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8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9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2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3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6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7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0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1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4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5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2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3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0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1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4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5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2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3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6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7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0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1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4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5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8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9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2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3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6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7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0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1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4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5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8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9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2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3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6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7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0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1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4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5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8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9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2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3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6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7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0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1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4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5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8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9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2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3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6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7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0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1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4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5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8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9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2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3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96000" y="0"/>
            <a:ext cx="10800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3900" dirty="0" smtClean="0"/>
              <a:t>OBJETIVO </a:t>
            </a:r>
            <a:r>
              <a:rPr lang="pt-BR" sz="3900" b="1" dirty="0" smtClean="0"/>
              <a:t>GERAL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Analisar </a:t>
            </a:r>
            <a:r>
              <a:rPr lang="pt-BR" sz="2700" dirty="0"/>
              <a:t>como os profissionais deveriam utilizá-las na produção e obtenção de informações na cobertura de assuntos da editoria de política</a:t>
            </a:r>
            <a:r>
              <a:rPr lang="pt-BR" sz="2700" dirty="0" smtClean="0"/>
              <a:t>.</a:t>
            </a:r>
            <a:endParaRPr lang="pt-BR" sz="2700" dirty="0"/>
          </a:p>
          <a:p>
            <a:pPr marL="0" indent="0">
              <a:buNone/>
            </a:pPr>
            <a:endParaRPr lang="pt-BR" sz="1000" dirty="0" smtClean="0"/>
          </a:p>
          <a:p>
            <a:pPr marL="0" indent="0">
              <a:buNone/>
            </a:pPr>
            <a:r>
              <a:rPr lang="pt-BR" sz="3900" dirty="0" smtClean="0"/>
              <a:t>OBJETIVOS </a:t>
            </a:r>
            <a:r>
              <a:rPr lang="pt-BR" sz="3900" b="1" dirty="0" smtClean="0"/>
              <a:t>ESPECÍFICOS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Identificar </a:t>
            </a:r>
            <a:r>
              <a:rPr lang="pt-BR" sz="2700" dirty="0"/>
              <a:t>quais são as mídias digitais disponíveis para o uso do </a:t>
            </a:r>
            <a:r>
              <a:rPr lang="pt-BR" sz="2700" dirty="0" smtClean="0"/>
              <a:t>jornalista;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Descrever </a:t>
            </a:r>
            <a:r>
              <a:rPr lang="pt-BR" sz="2700" dirty="0"/>
              <a:t>como os profissionais podem utilizar as ferramentas tecnológicas à sua </a:t>
            </a:r>
            <a:r>
              <a:rPr lang="pt-BR" sz="2700" dirty="0" smtClean="0"/>
              <a:t>disposição;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/>
              <a:t>E</a:t>
            </a:r>
            <a:r>
              <a:rPr lang="pt-BR" sz="2700" dirty="0" smtClean="0"/>
              <a:t>xplicar </a:t>
            </a:r>
            <a:r>
              <a:rPr lang="pt-BR" sz="2700" dirty="0"/>
              <a:t>como surgiram e como as mídias digitais colaboram com quem trabalha com cobertura jornalística em política; </a:t>
            </a:r>
            <a:r>
              <a:rPr lang="pt-BR" sz="2700" dirty="0" smtClean="0"/>
              <a:t>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Apontar </a:t>
            </a:r>
            <a:r>
              <a:rPr lang="pt-BR" sz="2700" dirty="0"/>
              <a:t>os desafios para quem precisa usar as mídias digitais e sociais e pontos negativos que o profissional possa enfrentar.</a:t>
            </a:r>
            <a:endParaRPr lang="pt-BR" sz="2700" dirty="0" smtClean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10944833" y="5902160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2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401503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PROBLEMA E </a:t>
            </a:r>
            <a:r>
              <a:rPr lang="pt-BR" sz="4000" b="1" dirty="0" smtClean="0"/>
              <a:t>HIPÓTESES</a:t>
            </a:r>
          </a:p>
          <a:p>
            <a:pPr marL="0" indent="0">
              <a:buNone/>
            </a:pPr>
            <a:endParaRPr lang="pt-BR" sz="800" dirty="0" smtClean="0"/>
          </a:p>
          <a:p>
            <a:pPr marL="0" indent="0">
              <a:buNone/>
            </a:pPr>
            <a:r>
              <a:rPr lang="pt-BR" sz="2800" dirty="0" smtClean="0"/>
              <a:t>Procurar </a:t>
            </a:r>
            <a:r>
              <a:rPr lang="pt-BR" sz="2800" dirty="0"/>
              <a:t>saber como as redações jornalísticas utilizam as mídias digitais para veiculação de notícias da área de </a:t>
            </a:r>
            <a:r>
              <a:rPr lang="pt-BR" sz="2800" dirty="0" smtClean="0"/>
              <a:t>política, já que as </a:t>
            </a:r>
            <a:r>
              <a:rPr lang="pt-BR" sz="2800" dirty="0"/>
              <a:t>mídias digitais estão se tornando decisivas no cenário político, principalmente em campanhas eleitorais. Além disso, os jornalistas podem se beneficiar das mídias digitais para obterem pautas e informações na área da política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3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47708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JUSTIFICATIVAS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Os </a:t>
            </a:r>
            <a:r>
              <a:rPr lang="pt-BR" sz="2800" dirty="0"/>
              <a:t>avanços tecnológicos possibilitam os profissionais das mais diversas áreas a desempenharem com mais agilidade e precisão os seus </a:t>
            </a:r>
            <a:r>
              <a:rPr lang="pt-BR" sz="2800" dirty="0" smtClean="0"/>
              <a:t>trabalhos;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Estudar </a:t>
            </a:r>
            <a:r>
              <a:rPr lang="pt-BR" sz="2800" dirty="0"/>
              <a:t>e entender como as mídias digitais funcionam e como elas podem colaborar na produção de conteúdo jornalístico, em uma área como a política, é fundamental que o comunicador social informe melhor a sociedade em que está </a:t>
            </a:r>
            <a:r>
              <a:rPr lang="pt-BR" sz="2800" dirty="0" smtClean="0"/>
              <a:t>inserido;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sociedade </a:t>
            </a:r>
            <a:r>
              <a:rPr lang="pt-BR" sz="2800" dirty="0"/>
              <a:t>precisa contar com informações factuais e apuradas, muitas vezes obtidas e veiculadas por meio das mídias digitais e sociais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4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92757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MATERIAIS E </a:t>
            </a:r>
            <a:r>
              <a:rPr lang="pt-BR" sz="4000" b="1" dirty="0" smtClean="0"/>
              <a:t>MÉTODOS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Pesquisa bibliográfica: de </a:t>
            </a:r>
            <a:r>
              <a:rPr lang="pt-BR" sz="2800" dirty="0"/>
              <a:t>acordo com Lakatos e Marconi (2002, p. 71), “abrange toda bibliografia já tornada pública em relação ao tema de estudo, desde de publicações, como livros, jornais, pesquisas, monografias, etc., até audiovisual (filmes) e comunicação oral (rádio e gravações</a:t>
            </a:r>
            <a:r>
              <a:rPr lang="pt-BR" sz="2800" dirty="0" smtClean="0"/>
              <a:t>)”;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Método dialético: </a:t>
            </a:r>
            <a:r>
              <a:rPr lang="pt-BR" sz="2800" dirty="0"/>
              <a:t>ainda segundo Lakatos e Marconi (2000, p. 91), </a:t>
            </a:r>
            <a:r>
              <a:rPr lang="pt-BR" sz="2800" dirty="0" smtClean="0"/>
              <a:t>“</a:t>
            </a:r>
            <a:r>
              <a:rPr lang="pt-BR" sz="2800" dirty="0"/>
              <a:t>penetra o mundo dos fenômenos através da sua ação recíproca, da contradição inerente ao fenômeno e a mudança dialética que ocorre na natureza e na </a:t>
            </a:r>
            <a:r>
              <a:rPr lang="pt-BR" sz="2800" dirty="0" smtClean="0"/>
              <a:t>sociedade”.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5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17201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RESULTADOS E </a:t>
            </a:r>
            <a:r>
              <a:rPr lang="pt-BR" sz="4000" b="1" dirty="0" smtClean="0"/>
              <a:t>DISCUSSÃO</a:t>
            </a:r>
            <a:endParaRPr lang="pt-BR" sz="4000" dirty="0" smtClean="0"/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que são mídias digitais</a:t>
            </a:r>
          </a:p>
          <a:p>
            <a:pPr marL="0" indent="0">
              <a:buNone/>
            </a:pPr>
            <a:r>
              <a:rPr lang="pt-BR" sz="2800" dirty="0" smtClean="0"/>
              <a:t>Aurélio </a:t>
            </a:r>
            <a:r>
              <a:rPr lang="pt-BR" sz="2800" dirty="0"/>
              <a:t>(</a:t>
            </a:r>
            <a:r>
              <a:rPr lang="pt-BR" sz="2800" dirty="0" smtClean="0"/>
              <a:t>2001), define </a:t>
            </a:r>
            <a:r>
              <a:rPr lang="pt-BR" sz="2800" dirty="0"/>
              <a:t>a palavra mídia como “designação genérica dos meios, veículos e canais de comunicação, como, p. ex., jornal, revista, rádio, televisão, outdoor, etc</a:t>
            </a:r>
            <a:r>
              <a:rPr lang="pt-BR" sz="2800" dirty="0" smtClean="0"/>
              <a:t>.”</a:t>
            </a:r>
          </a:p>
          <a:p>
            <a:pPr marL="0" indent="0">
              <a:buNone/>
            </a:pPr>
            <a:r>
              <a:rPr lang="pt-BR" sz="2800" dirty="0" smtClean="0"/>
              <a:t>Já </a:t>
            </a:r>
            <a:r>
              <a:rPr lang="pt-BR" sz="2800" dirty="0"/>
              <a:t>uma das definições para digital, ainda segundo o autor, é: “diz-se de aparelho eletrônico, que emprega microprocessador</a:t>
            </a:r>
            <a:r>
              <a:rPr lang="pt-BR" sz="2800" dirty="0" smtClean="0"/>
              <a:t>”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6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01172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1"/>
            <a:ext cx="10800000" cy="68579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texto jornalístico na web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texto jornalístico não se diferencia de outros tipos de textos no quesito facilidade e clareza ao cumprir seu objetivo, que é passar sua mensagem a quem </a:t>
            </a:r>
            <a:r>
              <a:rPr lang="pt-BR" sz="2800" dirty="0" smtClean="0"/>
              <a:t>lê.</a:t>
            </a:r>
          </a:p>
          <a:p>
            <a:pPr marL="0" indent="0">
              <a:buNone/>
            </a:pPr>
            <a:r>
              <a:rPr lang="pt-BR" sz="2800" dirty="0" smtClean="0"/>
              <a:t>É </a:t>
            </a:r>
            <a:r>
              <a:rPr lang="pt-BR" sz="2800" dirty="0"/>
              <a:t>preciso que haja organização e que as ideias contidas nas frases e parágrafos estejam entrelaçadas, umas se conectando com as </a:t>
            </a:r>
            <a:r>
              <a:rPr lang="pt-BR" sz="2800" dirty="0" smtClean="0"/>
              <a:t>outras.</a:t>
            </a:r>
          </a:p>
          <a:p>
            <a:pPr marL="0" indent="0">
              <a:buNone/>
            </a:pPr>
            <a:r>
              <a:rPr lang="pt-BR" sz="2800" dirty="0" smtClean="0"/>
              <a:t>Um </a:t>
            </a:r>
            <a:r>
              <a:rPr lang="pt-BR" sz="2800" dirty="0"/>
              <a:t>bom texto jornalístico é um texto que passa todas as informações necessárias em frases curtas, parágrafos bem redigidos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7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99899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As mídias digitais como ferramentas em campanhas eleitorais</a:t>
            </a:r>
          </a:p>
          <a:p>
            <a:pPr marL="0" indent="0">
              <a:buNone/>
            </a:pPr>
            <a:r>
              <a:rPr lang="pt-BR" sz="2800" dirty="0" smtClean="0"/>
              <a:t>As inovações tecnológicas </a:t>
            </a:r>
            <a:r>
              <a:rPr lang="pt-BR" sz="2800" dirty="0"/>
              <a:t>também modificaram a área da política e hoje, muitas estratégias utilizadas por políticos em suas campanhas só são possíveis graças às evoluções e possibilidades </a:t>
            </a:r>
            <a:r>
              <a:rPr lang="pt-BR" sz="2800" dirty="0" smtClean="0"/>
              <a:t>tecnológicas.</a:t>
            </a:r>
          </a:p>
          <a:p>
            <a:pPr marL="0" indent="0">
              <a:buNone/>
            </a:pPr>
            <a:r>
              <a:rPr lang="pt-BR" sz="2800" dirty="0" smtClean="0"/>
              <a:t>As </a:t>
            </a:r>
            <a:r>
              <a:rPr lang="pt-BR" sz="2800" dirty="0"/>
              <a:t>coberturas jornalísticas na área de política, também colaboraram para que o meio político "adotasse" o atual modelo de trabalhar campanhas eleitorais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8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77747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1"/>
            <a:ext cx="10800000" cy="68579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Os blogs especializados em política</a:t>
            </a:r>
          </a:p>
          <a:p>
            <a:pPr marL="0" indent="0">
              <a:buNone/>
            </a:pPr>
            <a:r>
              <a:rPr lang="pt-BR" sz="2800" dirty="0" smtClean="0"/>
              <a:t>A internet é um dos meios de informação mais democráticos da atualidade.</a:t>
            </a:r>
          </a:p>
          <a:p>
            <a:pPr marL="0" indent="0">
              <a:buNone/>
            </a:pPr>
            <a:r>
              <a:rPr lang="pt-BR" sz="2800" dirty="0" smtClean="0"/>
              <a:t>No Brasil, os blogs são bastante acessados e vistos como fontes confiáveis de informações.</a:t>
            </a:r>
          </a:p>
          <a:p>
            <a:pPr marL="0" indent="0">
              <a:buNone/>
            </a:pPr>
            <a:r>
              <a:rPr lang="pt-BR" sz="2800" dirty="0" smtClean="0"/>
              <a:t>Essa mídia digital também se especializou em cobrir a editoria de política. Além de divulgar notícias, são espaços para que o leitor interaja e participe da construção das notícias que são publicadas.</a:t>
            </a:r>
          </a:p>
          <a:p>
            <a:pPr marL="0" indent="0">
              <a:buNone/>
            </a:pPr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z="1400" smtClean="0"/>
              <a:t>9</a:t>
            </a:fld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7259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Celeste</Template>
  <TotalTime>855</TotalTime>
  <Words>1397</Words>
  <Application>Microsoft Office PowerPoint</Application>
  <PresentationFormat>Widescreen</PresentationFormat>
  <Paragraphs>97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Celestial</vt:lpstr>
      <vt:lpstr>As mídias digitais no jornalismo político  Bruno Gomes Rodrigues Carla Cristina Leal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</vt:lpstr>
      <vt:lpstr>Apresentação do PowerPoint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30</dc:title>
  <dc:creator>Brunno Rodrigues</dc:creator>
  <cp:lastModifiedBy>Brunno Rodrigues</cp:lastModifiedBy>
  <cp:revision>276</cp:revision>
  <dcterms:created xsi:type="dcterms:W3CDTF">2016-10-15T00:34:51Z</dcterms:created>
  <dcterms:modified xsi:type="dcterms:W3CDTF">2016-10-29T00:58:52Z</dcterms:modified>
</cp:coreProperties>
</file>